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62" r:id="rId5"/>
    <p:sldId id="265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808"/>
    <a:srgbClr val="F51C05"/>
    <a:srgbClr val="AD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7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5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2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4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BBDE1-2E58-4296-9207-EB9DF80A4A46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D1D40-D57D-4E8A-939B-82C4A0500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731" y="2178493"/>
            <a:ext cx="10540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80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«Юность, опаленная войной» </a:t>
            </a:r>
            <a:endParaRPr lang="ru-RU" sz="4800" b="1" dirty="0">
              <a:ln w="9525">
                <a:solidFill>
                  <a:srgbClr val="7E0808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0538" y="104764"/>
            <a:ext cx="546146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  <a:ea typeface="Times New Roman" panose="02020603050405020304" pitchFamily="18" charset="0"/>
              </a:rPr>
              <a:t>« </a:t>
            </a:r>
            <a:r>
              <a:rPr lang="ru-RU" sz="24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Я </a:t>
            </a:r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не хотела убивать, я не родилась, </a:t>
            </a:r>
            <a:r>
              <a:rPr lang="ru-RU" sz="24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чтобы </a:t>
            </a:r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убивать. </a:t>
            </a:r>
            <a:r>
              <a:rPr lang="ru-RU" sz="24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Я </a:t>
            </a:r>
            <a:r>
              <a:rPr lang="ru-RU" sz="24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хотела </a:t>
            </a:r>
            <a:r>
              <a:rPr lang="ru-RU" sz="24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</a:rPr>
              <a:t>стать учительницей.</a:t>
            </a:r>
            <a:r>
              <a:rPr lang="ru-RU" sz="24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  <a:ea typeface="Times New Roman" panose="02020603050405020304" pitchFamily="18" charset="0"/>
              </a:rPr>
              <a:t>»</a:t>
            </a:r>
            <a:r>
              <a:rPr lang="en-US" sz="2400" b="1" dirty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  <a:ea typeface="Times New Roman" panose="02020603050405020304" pitchFamily="18" charset="0"/>
              </a:rPr>
              <a:t> </a:t>
            </a:r>
            <a:endParaRPr lang="ru-RU" sz="2400" b="1" dirty="0" smtClean="0">
              <a:ln w="0"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pitchFamily="82" charset="0"/>
              <a:ea typeface="Times New Roman" panose="02020603050405020304" pitchFamily="18" charset="0"/>
            </a:endParaRPr>
          </a:p>
          <a:p>
            <a:r>
              <a:rPr lang="ru-RU" sz="2000" b="1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  <a:ea typeface="Times New Roman" panose="02020603050405020304" pitchFamily="18" charset="0"/>
              </a:rPr>
              <a:t>                                            </a:t>
            </a:r>
          </a:p>
          <a:p>
            <a:pPr algn="ctr"/>
            <a:r>
              <a:rPr lang="ru-RU" sz="2000" b="1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  <a:ea typeface="Times New Roman" panose="02020603050405020304" pitchFamily="18" charset="0"/>
              </a:rPr>
              <a:t>                                                   -Алексиевич </a:t>
            </a:r>
            <a:r>
              <a:rPr lang="ru-RU" sz="20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briola" panose="04040605051002020D02" pitchFamily="82" charset="0"/>
                <a:ea typeface="Times New Roman" panose="02020603050405020304" pitchFamily="18" charset="0"/>
              </a:rPr>
              <a:t>Светлана Александровна</a:t>
            </a:r>
            <a:endParaRPr lang="ru-RU" sz="20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9185"/>
            <a:ext cx="12241213" cy="1205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319511"/>
            <a:ext cx="11348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  <a:ea typeface="+mj-ea"/>
                <a:cs typeface="+mj-cs"/>
              </a:rPr>
              <a:t>В 1941г. в 4.00 фашистские войска начали захват СССР бомбардировкой города Киева. Очень быстро вся Советская Украина окажется в оккупации и люди, стараясь спастись, бежали из своих сел и городов.</a:t>
            </a:r>
            <a:endParaRPr lang="ru-RU" sz="1400" b="1" dirty="0">
              <a:ln w="9525">
                <a:solidFill>
                  <a:srgbClr val="7E0808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6574" y="3501932"/>
            <a:ext cx="819265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/>
            </a:r>
            <a:b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Моей прабабушке, Якущенко Варваре Яковлевне, тогда было 22 года, до войны она была пионервожатой в своем родном селе Великая </a:t>
            </a:r>
            <a:r>
              <a:rPr lang="ru-RU" sz="2800" b="1" dirty="0" err="1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Чернещина</a:t>
            </a: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 Сумской области и поступила учиться на учителя начальных классов. Со своими близкими она погрузила вещи на телегу и пыталась бежать, но у одного из родственников отказали ноги, и им пришлось вернуться обратно. </a:t>
            </a:r>
            <a: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/>
            </a:r>
            <a:b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</a:br>
            <a:endParaRPr lang="ru-RU" sz="2800" dirty="0">
              <a:ln>
                <a:solidFill>
                  <a:srgbClr val="7E0808"/>
                </a:solidFill>
              </a:ln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8170" y="4946227"/>
            <a:ext cx="840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Наверное, случай их спас, потому что многих беженцев расстреливали наступающие фашисты.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11" y="1429439"/>
            <a:ext cx="3200807" cy="5239310"/>
          </a:xfrm>
          <a:prstGeom prst="rect">
            <a:avLst/>
          </a:prstGeom>
          <a:ln w="12700"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3149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 rot="829496">
            <a:off x="-757140" y="-180311"/>
            <a:ext cx="5090896" cy="635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30000" contrast="40000"/>
          </a:blip>
          <a:srcRect/>
          <a:stretch>
            <a:fillRect/>
          </a:stretch>
        </p:blipFill>
        <p:spPr bwMode="auto">
          <a:xfrm rot="20539921">
            <a:off x="-517623" y="1947334"/>
            <a:ext cx="4842933" cy="585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5324">
            <a:off x="6302106" y="-635666"/>
            <a:ext cx="6803726" cy="5316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0781">
            <a:off x="3415505" y="3029027"/>
            <a:ext cx="6047756" cy="408467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2871716" y="-111779"/>
            <a:ext cx="61055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006">
            <a:off x="7114701" y="1824706"/>
            <a:ext cx="5407592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1" y="1825807"/>
            <a:ext cx="3496374" cy="4557979"/>
          </a:xfrm>
          <a:prstGeom prst="rect">
            <a:avLst/>
          </a:prstGeom>
          <a:ln w="12700">
            <a:solidFill>
              <a:srgbClr val="7E0808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726200" y="1825807"/>
            <a:ext cx="81320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Ему так 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и не придется увидеть младшую дочь Елену, которая родится через несколько </a:t>
            </a:r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месяцев после 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начала войны и </a:t>
            </a:r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будет походить 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на </a:t>
            </a:r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него, 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как две капли воды. Он пройдет </a:t>
            </a:r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долгий боевой 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путь и будет в составе советских войск освобождать Ленинград, но </a:t>
            </a:r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будет смертельно 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ранен в бою и погибнет в 1944 году, освобождая Ленинградскую область </a:t>
            </a:r>
            <a:r>
              <a:rPr lang="ru-RU" sz="36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под с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. Боброво </a:t>
            </a:r>
            <a:r>
              <a:rPr lang="ru-RU" sz="3600" b="1" dirty="0" err="1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Лядовского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 района.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2616" y="168135"/>
            <a:ext cx="10913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Ее муж, лейтенант Пётр </a:t>
            </a:r>
            <a:r>
              <a:rPr lang="ru-RU" sz="3600" b="1" dirty="0" err="1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Григоьевич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 Черномаз, был призван на учебу на военные курсы, а потом, не повидав родных, был мобилизован на фронт с первых дней войны</a:t>
            </a:r>
            <a:r>
              <a:rPr lang="ru-RU" sz="36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pitchFamily="82" charset="0"/>
              </a:rPr>
              <a:t>.</a:t>
            </a:r>
            <a:endParaRPr lang="ru-RU" sz="2000" b="1" dirty="0">
              <a:ln w="9525">
                <a:solidFill>
                  <a:srgbClr val="7E0808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4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3385" y="1784062"/>
            <a:ext cx="10515600" cy="435133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07818"/>
            <a:ext cx="12191999" cy="7248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0075" y="558887"/>
            <a:ext cx="1051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Дом, в котором жила бабушка со своей мамой, сестрой мужа с детьми </a:t>
            </a: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и полуторогодовалой </a:t>
            </a:r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дочкой, был занят офицерским составом, а остальных выгнали </a:t>
            </a: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 маленький </a:t>
            </a:r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закуток. Молодая симпатичная девушка, она старалась пачкать </a:t>
            </a: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себя сильно сажей </a:t>
            </a:r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и закутываться платком или косынкой, чтобы не привлекать внимание фашистов</a:t>
            </a: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.</a:t>
            </a:r>
            <a:endParaRPr lang="ru-RU" sz="2800" b="1" dirty="0">
              <a:ln w="9525">
                <a:solidFill>
                  <a:srgbClr val="7E0808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000895"/>
            <a:ext cx="105834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  <a:t>Каждый день под дулом автомата моя прабабушка работала на кухне, или ее выгоняли вместе с односельчанами на </a:t>
            </a:r>
            <a:r>
              <a:rPr lang="ru-RU" sz="2800" dirty="0" err="1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  <a:t>сельхозработы</a:t>
            </a:r>
            <a:r>
              <a:rPr lang="ru-RU" sz="2800" dirty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  <a:t>, когда поспевала пшеница. Фашисты весь урожай направляли в Германию. Беременная, она каждый раз брала </a:t>
            </a:r>
            <a: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  <a:t/>
            </a:r>
            <a:b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ru-RU" sz="2800" dirty="0" smtClean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  <a:t>с </a:t>
            </a:r>
            <a:r>
              <a:rPr lang="ru-RU" sz="2800" dirty="0">
                <a:ln>
                  <a:solidFill>
                    <a:srgbClr val="7E0808"/>
                  </a:solidFill>
                </a:ln>
                <a:solidFill>
                  <a:schemeClr val="bg1"/>
                </a:solidFill>
                <a:latin typeface="Bahnschrift Condensed" panose="020B0502040204020203" pitchFamily="34" charset="0"/>
              </a:rPr>
              <a:t>собой ножницы и тряпку, на случай, если начнутся роды.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9308" y="5451775"/>
            <a:ext cx="6833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Было очень тяжело. Прабабушка очень не любила вспоминать то время и мало о нём </a:t>
            </a:r>
            <a:r>
              <a:rPr lang="ru-RU" sz="28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говорила…</a:t>
            </a:r>
            <a:endParaRPr lang="ru-RU" sz="2800" b="1" dirty="0">
              <a:ln w="9525">
                <a:solidFill>
                  <a:srgbClr val="7E0808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0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396"/>
            <a:ext cx="12192000" cy="7636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После освобождения села от фашистов она с дочерями и мамой переехала в соседнее село </a:t>
            </a:r>
            <a:r>
              <a:rPr lang="ru-RU" sz="2500" b="1" dirty="0" err="1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Ясенок</a:t>
            </a:r>
            <a:r>
              <a:rPr lang="ru-RU" sz="25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 Краснопольского района и продолжила работать в школе. Работала в две смены, а вечером обучала грамоте </a:t>
            </a:r>
            <a:r>
              <a:rPr lang="ru-RU" sz="25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взрослых. </a:t>
            </a:r>
            <a:r>
              <a:rPr lang="ru-RU" sz="2500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Вышла на пенсию в 55 лет, но продолжала работать учителем начальных классов до 60 лет.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0036" y="5834846"/>
            <a:ext cx="96580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Варвару Яковлевну очень уважали односельчане, всегда помогали ей, даже на пенсии.</a:t>
            </a:r>
            <a:endParaRPr lang="ru-RU" sz="2500" b="1" dirty="0">
              <a:ln w="9525">
                <a:solidFill>
                  <a:srgbClr val="7E0808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1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45"/>
            <a:ext cx="12192000" cy="68640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4402" y="297237"/>
            <a:ext cx="48130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На долю детей тоже пришлось немало испытаний. В войну, старшая дочь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Варвары Яковлевны 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– Лида, которой тогда было 6 лет, обязанности по дому выполняла наравне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со старшими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, а младшую трехлетнюю Лену приходилось привязывать веревкой к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столу, чтобы 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не убежала, потому что следить за ней было некому.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6835" y="5042928"/>
            <a:ext cx="4995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Как все дети того времени они не знали хорошей одежды,</a:t>
            </a:r>
          </a:p>
          <a:p>
            <a:pPr algn="just"/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обуви. Старшей дочери, чтобы ходить в школу, прабабушка отдала своё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фланелевое платье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, повязав ремешком и старый пиджак с заплатами. Обе дочери хорошо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закончили школу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, поступили в экономический техникум и создали крепкие семьи.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8178" y="1669658"/>
            <a:ext cx="39538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 послевоенные годы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надо было 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восстанавливать страну, нужен был хлеб. Когда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начинались </a:t>
            </a:r>
            <a:r>
              <a:rPr lang="ru-RU" b="1" dirty="0" err="1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сельхозработы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, дети </a:t>
            </a:r>
            <a:b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со 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взрослыми работали на полях, и пока работы </a:t>
            </a: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ru-RU" b="1" dirty="0" smtClean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не </a:t>
            </a:r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заканчивались, школы не открывали.</a:t>
            </a:r>
          </a:p>
          <a:p>
            <a:pPr algn="just"/>
            <a:r>
              <a:rPr lang="ru-RU" b="1" dirty="0">
                <a:ln w="9525">
                  <a:solidFill>
                    <a:srgbClr val="7E0808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hnschrift Condensed" panose="020B0502040204020203" pitchFamily="34" charset="0"/>
              </a:rPr>
              <a:t>После собранного урожая дети собирали колоски, чтобы принести в семью. Было тяжелое время, особенно когда пришел неурожайный год и есть было нечего, ели со всеми траву. Во всем селе трудно было найти крапиву или конский щавель. Все скосили. Дети ложились спать голодными.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5408">
            <a:off x="1500987" y="2245417"/>
            <a:ext cx="1607736" cy="2644579"/>
          </a:xfrm>
          <a:prstGeom prst="rect">
            <a:avLst/>
          </a:prstGeom>
          <a:ln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3352">
            <a:off x="5874692" y="148407"/>
            <a:ext cx="2061981" cy="1486544"/>
          </a:xfrm>
          <a:prstGeom prst="rect">
            <a:avLst/>
          </a:prstGeom>
          <a:ln w="9525">
            <a:solidFill>
              <a:srgbClr val="7E0808"/>
            </a:solidFill>
          </a:ln>
          <a:effectLst>
            <a:outerShdw blurRad="190500" algn="tl" rotWithShape="0">
              <a:schemeClr val="tx1"/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42198">
            <a:off x="7913738" y="236040"/>
            <a:ext cx="2231279" cy="1305010"/>
          </a:xfrm>
          <a:prstGeom prst="rect">
            <a:avLst/>
          </a:prstGeom>
          <a:ln w="9525"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0266">
            <a:off x="10112243" y="226115"/>
            <a:ext cx="1900963" cy="1474302"/>
          </a:xfrm>
          <a:prstGeom prst="rect">
            <a:avLst/>
          </a:prstGeom>
          <a:ln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7032">
            <a:off x="3129816" y="2277596"/>
            <a:ext cx="1910222" cy="2618785"/>
          </a:xfrm>
          <a:prstGeom prst="rect">
            <a:avLst/>
          </a:prstGeom>
          <a:ln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4862" y="5042928"/>
            <a:ext cx="1877224" cy="1737562"/>
          </a:xfrm>
          <a:prstGeom prst="rect">
            <a:avLst/>
          </a:prstGeom>
          <a:ln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139" y="5074951"/>
            <a:ext cx="2351423" cy="1705539"/>
          </a:xfrm>
          <a:prstGeom prst="rect">
            <a:avLst/>
          </a:prstGeom>
          <a:ln>
            <a:solidFill>
              <a:srgbClr val="7E0808"/>
            </a:solidFill>
          </a:ln>
          <a:effectLst>
            <a:outerShdw blurRad="1905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94984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405</Words>
  <Application>Microsoft Office PowerPoint</Application>
  <PresentationFormat>Произвольный</PresentationFormat>
  <Paragraphs>19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</dc:creator>
  <cp:lastModifiedBy>Вадим</cp:lastModifiedBy>
  <cp:revision>36</cp:revision>
  <dcterms:created xsi:type="dcterms:W3CDTF">2020-05-08T08:48:15Z</dcterms:created>
  <dcterms:modified xsi:type="dcterms:W3CDTF">2020-05-12T17:14:51Z</dcterms:modified>
</cp:coreProperties>
</file>